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Syne" panose="020B0604020202020204" charset="0"/>
      <p:regular r:id="rId13"/>
    </p:embeddedFont>
    <p:embeddedFont>
      <p:font typeface="Syne Extra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82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80000"/>
            </a:srgbClr>
          </a:solidFill>
          <a:ln/>
        </p:spPr>
      </p:sp>
      <p:sp>
        <p:nvSpPr>
          <p:cNvPr id="4" name="Text 1"/>
          <p:cNvSpPr/>
          <p:nvPr/>
        </p:nvSpPr>
        <p:spPr>
          <a:xfrm>
            <a:off x="864037" y="1982272"/>
            <a:ext cx="12902327" cy="2314575"/>
          </a:xfrm>
          <a:prstGeom prst="rect">
            <a:avLst/>
          </a:prstGeom>
          <a:noFill/>
          <a:ln/>
        </p:spPr>
        <p:txBody>
          <a:bodyPr wrap="squar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Understanding ML-Based News Classification Systems</a:t>
            </a:r>
            <a:endParaRPr lang="en-US" sz="4850" dirty="0"/>
          </a:p>
        </p:txBody>
      </p:sp>
      <p:sp>
        <p:nvSpPr>
          <p:cNvPr id="5" name="Text 2"/>
          <p:cNvSpPr/>
          <p:nvPr/>
        </p:nvSpPr>
        <p:spPr>
          <a:xfrm>
            <a:off x="864037" y="4667131"/>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This document provides a technical overview of transformer-based news classification models designed to distinguish fake news from real news. Engineers and product managers will gain clarity on the model's capabilities, limitations, and operational scope. Understanding what these systems can and cannot do is critical for setting realistic expectations, designing appropriate workflows, and avoiding common misinterpretations during development and deployment.</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879402" y="1057870"/>
            <a:ext cx="10871478" cy="1192054"/>
          </a:xfrm>
          <a:prstGeom prst="rect">
            <a:avLst/>
          </a:prstGeom>
          <a:noFill/>
          <a:ln/>
        </p:spPr>
        <p:txBody>
          <a:bodyPr wrap="square" lIns="0" tIns="0" rIns="0" bIns="0" rtlCol="0" anchor="t"/>
          <a:lstStyle/>
          <a:p>
            <a:pPr marL="0" indent="0" algn="l">
              <a:lnSpc>
                <a:spcPts val="4650"/>
              </a:lnSpc>
              <a:buNone/>
            </a:pPr>
            <a:r>
              <a:rPr lang="en-US" sz="3750" b="1" dirty="0">
                <a:solidFill>
                  <a:srgbClr val="F0F4F1"/>
                </a:solidFill>
                <a:latin typeface="Syne Extra Bold" pitchFamily="34" charset="0"/>
                <a:ea typeface="Syne Extra Bold" pitchFamily="34" charset="-122"/>
                <a:cs typeface="Syne Extra Bold" pitchFamily="34" charset="-120"/>
              </a:rPr>
              <a:t>Domain Limitations and Generalization</a:t>
            </a:r>
            <a:endParaRPr lang="en-US" sz="3750" dirty="0"/>
          </a:p>
        </p:txBody>
      </p:sp>
      <p:sp>
        <p:nvSpPr>
          <p:cNvPr id="3" name="Shape 1"/>
          <p:cNvSpPr/>
          <p:nvPr/>
        </p:nvSpPr>
        <p:spPr>
          <a:xfrm>
            <a:off x="1879402" y="4234458"/>
            <a:ext cx="10871478" cy="22860"/>
          </a:xfrm>
          <a:prstGeom prst="roundRect">
            <a:avLst>
              <a:gd name="adj" fmla="val 350421"/>
            </a:avLst>
          </a:prstGeom>
          <a:solidFill>
            <a:srgbClr val="6D9121"/>
          </a:solidFill>
          <a:ln/>
        </p:spPr>
      </p:sp>
      <p:sp>
        <p:nvSpPr>
          <p:cNvPr id="4" name="Shape 2"/>
          <p:cNvSpPr/>
          <p:nvPr/>
        </p:nvSpPr>
        <p:spPr>
          <a:xfrm>
            <a:off x="4539734" y="3662363"/>
            <a:ext cx="22860" cy="572095"/>
          </a:xfrm>
          <a:prstGeom prst="roundRect">
            <a:avLst>
              <a:gd name="adj" fmla="val 350421"/>
            </a:avLst>
          </a:prstGeom>
          <a:solidFill>
            <a:srgbClr val="6D9121"/>
          </a:solidFill>
          <a:ln/>
        </p:spPr>
      </p:sp>
      <p:sp>
        <p:nvSpPr>
          <p:cNvPr id="5" name="Shape 3"/>
          <p:cNvSpPr/>
          <p:nvPr/>
        </p:nvSpPr>
        <p:spPr>
          <a:xfrm>
            <a:off x="4336613" y="4019907"/>
            <a:ext cx="429101" cy="429101"/>
          </a:xfrm>
          <a:prstGeom prst="roundRect">
            <a:avLst>
              <a:gd name="adj" fmla="val 18668"/>
            </a:avLst>
          </a:prstGeom>
          <a:solidFill>
            <a:srgbClr val="547808"/>
          </a:solidFill>
          <a:ln w="7620">
            <a:solidFill>
              <a:srgbClr val="6D9121"/>
            </a:solidFill>
            <a:prstDash val="solid"/>
          </a:ln>
        </p:spPr>
      </p:sp>
      <p:sp>
        <p:nvSpPr>
          <p:cNvPr id="6" name="Text 4"/>
          <p:cNvSpPr/>
          <p:nvPr/>
        </p:nvSpPr>
        <p:spPr>
          <a:xfrm>
            <a:off x="4408170" y="4055685"/>
            <a:ext cx="285988" cy="357545"/>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1</a:t>
            </a:r>
            <a:endParaRPr lang="en-US" sz="2250" dirty="0"/>
          </a:p>
        </p:txBody>
      </p:sp>
      <p:sp>
        <p:nvSpPr>
          <p:cNvPr id="7" name="Text 5"/>
          <p:cNvSpPr/>
          <p:nvPr/>
        </p:nvSpPr>
        <p:spPr>
          <a:xfrm>
            <a:off x="2657832" y="2544604"/>
            <a:ext cx="3786783" cy="297894"/>
          </a:xfrm>
          <a:prstGeom prst="rect">
            <a:avLst/>
          </a:prstGeom>
          <a:noFill/>
          <a:ln/>
        </p:spPr>
        <p:txBody>
          <a:bodyPr wrap="none" lIns="0" tIns="0" rIns="0" bIns="0" rtlCol="0" anchor="t"/>
          <a:lstStyle/>
          <a:p>
            <a:pPr marL="0" indent="0" algn="ctr">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Training Distribution</a:t>
            </a:r>
            <a:endParaRPr lang="en-US" sz="1850" dirty="0"/>
          </a:p>
        </p:txBody>
      </p:sp>
      <p:sp>
        <p:nvSpPr>
          <p:cNvPr id="8" name="Text 6"/>
          <p:cNvSpPr/>
          <p:nvPr/>
        </p:nvSpPr>
        <p:spPr>
          <a:xfrm>
            <a:off x="2070021" y="2930843"/>
            <a:ext cx="4962406" cy="540782"/>
          </a:xfrm>
          <a:prstGeom prst="rect">
            <a:avLst/>
          </a:prstGeom>
          <a:noFill/>
          <a:ln/>
        </p:spPr>
        <p:txBody>
          <a:bodyPr wrap="square" lIns="0" tIns="0" rIns="0" bIns="0" rtlCol="0" anchor="t"/>
          <a:lstStyle/>
          <a:p>
            <a:pPr marL="0" indent="0" algn="ctr">
              <a:lnSpc>
                <a:spcPts val="2100"/>
              </a:lnSpc>
              <a:buNone/>
            </a:pPr>
            <a:r>
              <a:rPr lang="en-US" sz="1500" dirty="0">
                <a:solidFill>
                  <a:srgbClr val="D7E5D8"/>
                </a:solidFill>
                <a:latin typeface="Syne" pitchFamily="34" charset="0"/>
                <a:ea typeface="Syne" pitchFamily="34" charset="-122"/>
                <a:cs typeface="Syne" pitchFamily="34" charset="-120"/>
              </a:rPr>
              <a:t>Model performs reliably only within the distribution of its training data</a:t>
            </a:r>
            <a:endParaRPr lang="en-US" sz="1500" dirty="0"/>
          </a:p>
        </p:txBody>
      </p:sp>
      <p:sp>
        <p:nvSpPr>
          <p:cNvPr id="9" name="Shape 7"/>
          <p:cNvSpPr/>
          <p:nvPr/>
        </p:nvSpPr>
        <p:spPr>
          <a:xfrm>
            <a:off x="7303651" y="4234458"/>
            <a:ext cx="22860" cy="572095"/>
          </a:xfrm>
          <a:prstGeom prst="roundRect">
            <a:avLst>
              <a:gd name="adj" fmla="val 350421"/>
            </a:avLst>
          </a:prstGeom>
          <a:solidFill>
            <a:srgbClr val="6D9121"/>
          </a:solidFill>
          <a:ln/>
        </p:spPr>
      </p:sp>
      <p:sp>
        <p:nvSpPr>
          <p:cNvPr id="10" name="Shape 8"/>
          <p:cNvSpPr/>
          <p:nvPr/>
        </p:nvSpPr>
        <p:spPr>
          <a:xfrm>
            <a:off x="7100530" y="4019907"/>
            <a:ext cx="429101" cy="429101"/>
          </a:xfrm>
          <a:prstGeom prst="roundRect">
            <a:avLst>
              <a:gd name="adj" fmla="val 18668"/>
            </a:avLst>
          </a:prstGeom>
          <a:solidFill>
            <a:srgbClr val="547808"/>
          </a:solidFill>
          <a:ln w="7620">
            <a:solidFill>
              <a:srgbClr val="6D9121"/>
            </a:solidFill>
            <a:prstDash val="solid"/>
          </a:ln>
        </p:spPr>
      </p:sp>
      <p:sp>
        <p:nvSpPr>
          <p:cNvPr id="11" name="Text 9"/>
          <p:cNvSpPr/>
          <p:nvPr/>
        </p:nvSpPr>
        <p:spPr>
          <a:xfrm>
            <a:off x="7172087" y="4055685"/>
            <a:ext cx="285988" cy="357545"/>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2</a:t>
            </a:r>
            <a:endParaRPr lang="en-US" sz="2250" dirty="0"/>
          </a:p>
        </p:txBody>
      </p:sp>
      <p:sp>
        <p:nvSpPr>
          <p:cNvPr id="12" name="Text 10"/>
          <p:cNvSpPr/>
          <p:nvPr/>
        </p:nvSpPr>
        <p:spPr>
          <a:xfrm>
            <a:off x="5038487" y="4997291"/>
            <a:ext cx="4553188" cy="297894"/>
          </a:xfrm>
          <a:prstGeom prst="rect">
            <a:avLst/>
          </a:prstGeom>
          <a:noFill/>
          <a:ln/>
        </p:spPr>
        <p:txBody>
          <a:bodyPr wrap="none" lIns="0" tIns="0" rIns="0" bIns="0" rtlCol="0" anchor="t"/>
          <a:lstStyle/>
          <a:p>
            <a:pPr marL="0" indent="0" algn="ctr">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Out-of-Domain Content</a:t>
            </a:r>
            <a:endParaRPr lang="en-US" sz="1850" dirty="0"/>
          </a:p>
        </p:txBody>
      </p:sp>
      <p:sp>
        <p:nvSpPr>
          <p:cNvPr id="13" name="Text 11"/>
          <p:cNvSpPr/>
          <p:nvPr/>
        </p:nvSpPr>
        <p:spPr>
          <a:xfrm>
            <a:off x="4833818" y="5383530"/>
            <a:ext cx="4962525" cy="540782"/>
          </a:xfrm>
          <a:prstGeom prst="rect">
            <a:avLst/>
          </a:prstGeom>
          <a:noFill/>
          <a:ln/>
        </p:spPr>
        <p:txBody>
          <a:bodyPr wrap="square" lIns="0" tIns="0" rIns="0" bIns="0" rtlCol="0" anchor="t"/>
          <a:lstStyle/>
          <a:p>
            <a:pPr marL="0" indent="0" algn="ctr">
              <a:lnSpc>
                <a:spcPts val="2100"/>
              </a:lnSpc>
              <a:buNone/>
            </a:pPr>
            <a:r>
              <a:rPr lang="en-US" sz="1500" dirty="0">
                <a:solidFill>
                  <a:srgbClr val="D7E5D8"/>
                </a:solidFill>
                <a:latin typeface="Syne" pitchFamily="34" charset="0"/>
                <a:ea typeface="Syne" pitchFamily="34" charset="-122"/>
                <a:cs typeface="Syne" pitchFamily="34" charset="-120"/>
              </a:rPr>
              <a:t>Breaking news, technical papers, multilingual text, and social media posts may degrade performance</a:t>
            </a:r>
            <a:endParaRPr lang="en-US" sz="1500" dirty="0"/>
          </a:p>
        </p:txBody>
      </p:sp>
      <p:sp>
        <p:nvSpPr>
          <p:cNvPr id="14" name="Shape 12"/>
          <p:cNvSpPr/>
          <p:nvPr/>
        </p:nvSpPr>
        <p:spPr>
          <a:xfrm>
            <a:off x="10067568" y="3662363"/>
            <a:ext cx="22860" cy="572095"/>
          </a:xfrm>
          <a:prstGeom prst="roundRect">
            <a:avLst>
              <a:gd name="adj" fmla="val 350421"/>
            </a:avLst>
          </a:prstGeom>
          <a:solidFill>
            <a:srgbClr val="6D9121"/>
          </a:solidFill>
          <a:ln/>
        </p:spPr>
      </p:sp>
      <p:sp>
        <p:nvSpPr>
          <p:cNvPr id="15" name="Shape 13"/>
          <p:cNvSpPr/>
          <p:nvPr/>
        </p:nvSpPr>
        <p:spPr>
          <a:xfrm>
            <a:off x="9864447" y="4019907"/>
            <a:ext cx="429101" cy="429101"/>
          </a:xfrm>
          <a:prstGeom prst="roundRect">
            <a:avLst>
              <a:gd name="adj" fmla="val 18668"/>
            </a:avLst>
          </a:prstGeom>
          <a:solidFill>
            <a:srgbClr val="547808"/>
          </a:solidFill>
          <a:ln w="7620">
            <a:solidFill>
              <a:srgbClr val="6D9121"/>
            </a:solidFill>
            <a:prstDash val="solid"/>
          </a:ln>
        </p:spPr>
      </p:sp>
      <p:sp>
        <p:nvSpPr>
          <p:cNvPr id="16" name="Text 14"/>
          <p:cNvSpPr/>
          <p:nvPr/>
        </p:nvSpPr>
        <p:spPr>
          <a:xfrm>
            <a:off x="9936004" y="4055685"/>
            <a:ext cx="285988" cy="357545"/>
          </a:xfrm>
          <a:prstGeom prst="rect">
            <a:avLst/>
          </a:prstGeom>
          <a:noFill/>
          <a:ln/>
        </p:spPr>
        <p:txBody>
          <a:bodyPr wrap="none" lIns="0" tIns="0" rIns="0" bIns="0" rtlCol="0" anchor="t"/>
          <a:lstStyle/>
          <a:p>
            <a:pPr marL="0" indent="0" algn="ctr">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3</a:t>
            </a:r>
            <a:endParaRPr lang="en-US" sz="2250" dirty="0"/>
          </a:p>
        </p:txBody>
      </p:sp>
      <p:sp>
        <p:nvSpPr>
          <p:cNvPr id="17" name="Text 15"/>
          <p:cNvSpPr/>
          <p:nvPr/>
        </p:nvSpPr>
        <p:spPr>
          <a:xfrm>
            <a:off x="8196382" y="2544604"/>
            <a:ext cx="3765232" cy="297894"/>
          </a:xfrm>
          <a:prstGeom prst="rect">
            <a:avLst/>
          </a:prstGeom>
          <a:noFill/>
          <a:ln/>
        </p:spPr>
        <p:txBody>
          <a:bodyPr wrap="none" lIns="0" tIns="0" rIns="0" bIns="0" rtlCol="0" anchor="t"/>
          <a:lstStyle/>
          <a:p>
            <a:pPr marL="0" indent="0" algn="ctr">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Retraining Required</a:t>
            </a:r>
            <a:endParaRPr lang="en-US" sz="1850" dirty="0"/>
          </a:p>
        </p:txBody>
      </p:sp>
      <p:sp>
        <p:nvSpPr>
          <p:cNvPr id="18" name="Text 16"/>
          <p:cNvSpPr/>
          <p:nvPr/>
        </p:nvSpPr>
        <p:spPr>
          <a:xfrm>
            <a:off x="7597735" y="2930843"/>
            <a:ext cx="4962525" cy="540782"/>
          </a:xfrm>
          <a:prstGeom prst="rect">
            <a:avLst/>
          </a:prstGeom>
          <a:noFill/>
          <a:ln/>
        </p:spPr>
        <p:txBody>
          <a:bodyPr wrap="square" lIns="0" tIns="0" rIns="0" bIns="0" rtlCol="0" anchor="t"/>
          <a:lstStyle/>
          <a:p>
            <a:pPr marL="0" indent="0" algn="ctr">
              <a:lnSpc>
                <a:spcPts val="2100"/>
              </a:lnSpc>
              <a:buNone/>
            </a:pPr>
            <a:r>
              <a:rPr lang="en-US" sz="1500" dirty="0">
                <a:solidFill>
                  <a:srgbClr val="D7E5D8"/>
                </a:solidFill>
                <a:latin typeface="Syne" pitchFamily="34" charset="0"/>
                <a:ea typeface="Syne" pitchFamily="34" charset="-122"/>
                <a:cs typeface="Syne" pitchFamily="34" charset="-120"/>
              </a:rPr>
              <a:t>New domains or evolving language patterns necessitate model updates and retraining</a:t>
            </a:r>
            <a:endParaRPr lang="en-US" sz="1500" dirty="0"/>
          </a:p>
        </p:txBody>
      </p:sp>
      <p:sp>
        <p:nvSpPr>
          <p:cNvPr id="19" name="Text 17"/>
          <p:cNvSpPr/>
          <p:nvPr/>
        </p:nvSpPr>
        <p:spPr>
          <a:xfrm>
            <a:off x="1879402" y="6090047"/>
            <a:ext cx="10871478" cy="1081564"/>
          </a:xfrm>
          <a:prstGeom prst="rect">
            <a:avLst/>
          </a:prstGeom>
          <a:noFill/>
          <a:ln/>
        </p:spPr>
        <p:txBody>
          <a:bodyPr wrap="square" lIns="0" tIns="0" rIns="0" bIns="0" rtlCol="0" anchor="t"/>
          <a:lstStyle/>
          <a:p>
            <a:pPr marL="0" indent="0" algn="l">
              <a:lnSpc>
                <a:spcPts val="2100"/>
              </a:lnSpc>
              <a:buNone/>
            </a:pPr>
            <a:r>
              <a:rPr lang="en-US" sz="1500" dirty="0">
                <a:solidFill>
                  <a:srgbClr val="D7E5D8"/>
                </a:solidFill>
                <a:latin typeface="Syne" pitchFamily="34" charset="0"/>
                <a:ea typeface="Syne" pitchFamily="34" charset="-122"/>
                <a:cs typeface="Syne" pitchFamily="34" charset="-120"/>
              </a:rPr>
              <a:t>The model's generalization capability is constrained by its training dataset. Content types, writing styles, or topics significantly different from training examples will likely produce unreliable predictions. Engineers should establish clear boundaries for supported content types and implement confidence thresholding or fallback mechanisms for edge cases. Regular evaluation on held-out test sets representing production traffic is essential for maintaining accuracy over time.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17840" y="642580"/>
            <a:ext cx="12994719" cy="1460183"/>
          </a:xfrm>
          <a:prstGeom prst="rect">
            <a:avLst/>
          </a:prstGeom>
          <a:noFill/>
          <a:ln/>
        </p:spPr>
        <p:txBody>
          <a:bodyPr wrap="square" lIns="0" tIns="0" rIns="0" bIns="0" rtlCol="0" anchor="t"/>
          <a:lstStyle/>
          <a:p>
            <a:pPr marL="0" indent="0" algn="l">
              <a:lnSpc>
                <a:spcPts val="5700"/>
              </a:lnSpc>
              <a:buNone/>
            </a:pPr>
            <a:r>
              <a:rPr lang="en-US" sz="4550" b="1" dirty="0">
                <a:solidFill>
                  <a:srgbClr val="F0F4F1"/>
                </a:solidFill>
                <a:latin typeface="Syne Extra Bold" pitchFamily="34" charset="0"/>
                <a:ea typeface="Syne Extra Bold" pitchFamily="34" charset="-122"/>
                <a:cs typeface="Syne Extra Bold" pitchFamily="34" charset="-120"/>
              </a:rPr>
              <a:t>Core Function: Binary Classification</a:t>
            </a:r>
            <a:endParaRPr lang="en-US" sz="4550" dirty="0"/>
          </a:p>
        </p:txBody>
      </p:sp>
      <p:pic>
        <p:nvPicPr>
          <p:cNvPr id="3" name="Image 0" descr="preencoded.png"/>
          <p:cNvPicPr>
            <a:picLocks noChangeAspect="1"/>
          </p:cNvPicPr>
          <p:nvPr/>
        </p:nvPicPr>
        <p:blipFill>
          <a:blip r:embed="rId3"/>
          <a:stretch>
            <a:fillRect/>
          </a:stretch>
        </p:blipFill>
        <p:spPr>
          <a:xfrm>
            <a:off x="817840" y="2683192"/>
            <a:ext cx="8246983" cy="4673203"/>
          </a:xfrm>
          <a:prstGeom prst="rect">
            <a:avLst/>
          </a:prstGeom>
        </p:spPr>
      </p:pic>
      <p:sp>
        <p:nvSpPr>
          <p:cNvPr id="4" name="Text 1"/>
          <p:cNvSpPr/>
          <p:nvPr/>
        </p:nvSpPr>
        <p:spPr>
          <a:xfrm>
            <a:off x="9642515" y="2633424"/>
            <a:ext cx="4177546" cy="2546985"/>
          </a:xfrm>
          <a:prstGeom prst="rect">
            <a:avLst/>
          </a:prstGeom>
          <a:noFill/>
          <a:ln/>
        </p:spPr>
        <p:txBody>
          <a:bodyPr wrap="square" lIns="0" tIns="0" rIns="0" bIns="0" rtlCol="0" anchor="t"/>
          <a:lstStyle/>
          <a:p>
            <a:pPr marL="0" indent="0" algn="l">
              <a:lnSpc>
                <a:spcPts val="2850"/>
              </a:lnSpc>
              <a:buNone/>
            </a:pPr>
            <a:r>
              <a:rPr lang="en-US" sz="1800" dirty="0">
                <a:solidFill>
                  <a:srgbClr val="D7E5D8"/>
                </a:solidFill>
                <a:latin typeface="Syne" pitchFamily="34" charset="0"/>
                <a:ea typeface="Syne" pitchFamily="34" charset="-122"/>
                <a:cs typeface="Syne" pitchFamily="34" charset="-120"/>
              </a:rPr>
              <a:t>This model's core function is binary classification: it analyzes raw news article text and assigns it one of two distinct labels – either 'Fake' or 'Real'. This process categorizes content into precisely two predefined classes based on learned linguistic patterns.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02481" y="630555"/>
            <a:ext cx="11530965" cy="716518"/>
          </a:xfrm>
          <a:prstGeom prst="rect">
            <a:avLst/>
          </a:prstGeom>
          <a:noFill/>
          <a:ln/>
        </p:spPr>
        <p:txBody>
          <a:bodyPr wrap="none" lIns="0" tIns="0" rIns="0" bIns="0" rtlCol="0" anchor="t"/>
          <a:lstStyle/>
          <a:p>
            <a:pPr marL="0" indent="0" algn="l">
              <a:lnSpc>
                <a:spcPts val="5600"/>
              </a:lnSpc>
              <a:buNone/>
            </a:pPr>
            <a:r>
              <a:rPr lang="en-US" sz="4500" b="1" dirty="0">
                <a:solidFill>
                  <a:srgbClr val="F0F4F1"/>
                </a:solidFill>
                <a:latin typeface="Syne Extra Bold" pitchFamily="34" charset="0"/>
                <a:ea typeface="Syne Extra Bold" pitchFamily="34" charset="-122"/>
                <a:cs typeface="Syne Extra Bold" pitchFamily="34" charset="-120"/>
              </a:rPr>
              <a:t>Decision-Making Process</a:t>
            </a:r>
            <a:endParaRPr lang="en-US" sz="4500" dirty="0"/>
          </a:p>
        </p:txBody>
      </p:sp>
      <p:pic>
        <p:nvPicPr>
          <p:cNvPr id="3" name="Image 0" descr="preencoded.png"/>
          <p:cNvPicPr>
            <a:picLocks noChangeAspect="1"/>
          </p:cNvPicPr>
          <p:nvPr/>
        </p:nvPicPr>
        <p:blipFill>
          <a:blip r:embed="rId3"/>
          <a:stretch>
            <a:fillRect/>
          </a:stretch>
        </p:blipFill>
        <p:spPr>
          <a:xfrm>
            <a:off x="3490079" y="1772960"/>
            <a:ext cx="7650242" cy="4540448"/>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4996" y="2882721"/>
            <a:ext cx="651260" cy="651260"/>
          </a:xfrm>
          <a:prstGeom prst="rect">
            <a:avLst/>
          </a:prstGeom>
        </p:spPr>
      </p:pic>
      <p:sp>
        <p:nvSpPr>
          <p:cNvPr id="5" name="Text 1"/>
          <p:cNvSpPr/>
          <p:nvPr/>
        </p:nvSpPr>
        <p:spPr>
          <a:xfrm>
            <a:off x="8814764" y="4893892"/>
            <a:ext cx="1901678" cy="1099000"/>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Probability Output</a:t>
            </a:r>
            <a:endParaRPr lang="en-US" sz="1350" dirty="0"/>
          </a:p>
        </p:txBody>
      </p:sp>
      <p:pic>
        <p:nvPicPr>
          <p:cNvPr id="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0775" y="2883942"/>
            <a:ext cx="651260" cy="651260"/>
          </a:xfrm>
          <a:prstGeom prst="rect">
            <a:avLst/>
          </a:prstGeom>
        </p:spPr>
      </p:pic>
      <p:sp>
        <p:nvSpPr>
          <p:cNvPr id="7" name="Text 2"/>
          <p:cNvSpPr/>
          <p:nvPr/>
        </p:nvSpPr>
        <p:spPr>
          <a:xfrm>
            <a:off x="6418129" y="4893892"/>
            <a:ext cx="1901677" cy="1099000"/>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Transformer Layers</a:t>
            </a:r>
            <a:endParaRPr lang="en-US" sz="1350" dirty="0"/>
          </a:p>
        </p:txBody>
      </p:sp>
      <p:pic>
        <p:nvPicPr>
          <p:cNvPr id="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14140" y="2883942"/>
            <a:ext cx="651260" cy="651260"/>
          </a:xfrm>
          <a:prstGeom prst="rect">
            <a:avLst/>
          </a:prstGeom>
        </p:spPr>
      </p:pic>
      <p:sp>
        <p:nvSpPr>
          <p:cNvPr id="9" name="Text 3"/>
          <p:cNvSpPr/>
          <p:nvPr/>
        </p:nvSpPr>
        <p:spPr>
          <a:xfrm>
            <a:off x="3982418" y="4893892"/>
            <a:ext cx="1901678" cy="1099000"/>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Text → Embeddings</a:t>
            </a:r>
            <a:endParaRPr lang="en-US" sz="1350" dirty="0"/>
          </a:p>
        </p:txBody>
      </p:sp>
      <p:sp>
        <p:nvSpPr>
          <p:cNvPr id="10" name="Text 4"/>
          <p:cNvSpPr/>
          <p:nvPr/>
        </p:nvSpPr>
        <p:spPr>
          <a:xfrm>
            <a:off x="802481" y="6552962"/>
            <a:ext cx="13025438" cy="1061204"/>
          </a:xfrm>
          <a:prstGeom prst="rect">
            <a:avLst/>
          </a:prstGeom>
          <a:noFill/>
          <a:ln/>
        </p:spPr>
        <p:txBody>
          <a:bodyPr wrap="square" lIns="0" tIns="0" rIns="0" bIns="0" rtlCol="0" anchor="t"/>
          <a:lstStyle/>
          <a:p>
            <a:pPr marL="0" indent="0" algn="l">
              <a:lnSpc>
                <a:spcPts val="2750"/>
              </a:lnSpc>
              <a:buNone/>
            </a:pPr>
            <a:r>
              <a:rPr lang="en-US" sz="1800" dirty="0">
                <a:solidFill>
                  <a:srgbClr val="D7E5D8"/>
                </a:solidFill>
                <a:latin typeface="Syne" pitchFamily="34" charset="0"/>
                <a:ea typeface="Syne" pitchFamily="34" charset="-122"/>
                <a:cs typeface="Syne" pitchFamily="34" charset="-120"/>
              </a:rPr>
              <a:t>The model converts input text into rich contextual embeddings, capturing semantic meaning and structure. Transformer layers then identify language patterns and contextual cues that statistically correlate with 'Fake' or 'Real' news in the training dataset. The final output is a probability distribution over these two classes.</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996434"/>
            <a:ext cx="12902327" cy="1543050"/>
          </a:xfrm>
          <a:prstGeom prst="rect">
            <a:avLst/>
          </a:prstGeom>
          <a:noFill/>
          <a:ln/>
        </p:spPr>
        <p:txBody>
          <a:bodyPr wrap="squar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Learning Source and Knowledge Boundaries</a:t>
            </a:r>
            <a:endParaRPr lang="en-US" sz="4850" dirty="0"/>
          </a:p>
        </p:txBody>
      </p:sp>
      <p:sp>
        <p:nvSpPr>
          <p:cNvPr id="3" name="Shape 1"/>
          <p:cNvSpPr/>
          <p:nvPr/>
        </p:nvSpPr>
        <p:spPr>
          <a:xfrm>
            <a:off x="864037" y="3033236"/>
            <a:ext cx="4136231" cy="4199811"/>
          </a:xfrm>
          <a:prstGeom prst="roundRect">
            <a:avLst>
              <a:gd name="adj" fmla="val 2507"/>
            </a:avLst>
          </a:prstGeom>
          <a:solidFill>
            <a:srgbClr val="547808"/>
          </a:solidFill>
          <a:ln w="15240">
            <a:solidFill>
              <a:srgbClr val="6D9121"/>
            </a:solidFill>
            <a:prstDash val="solid"/>
          </a:ln>
        </p:spPr>
      </p:sp>
      <p:sp>
        <p:nvSpPr>
          <p:cNvPr id="4" name="Text 2"/>
          <p:cNvSpPr/>
          <p:nvPr/>
        </p:nvSpPr>
        <p:spPr>
          <a:xfrm>
            <a:off x="1126093" y="3295293"/>
            <a:ext cx="3612118" cy="771525"/>
          </a:xfrm>
          <a:prstGeom prst="rect">
            <a:avLst/>
          </a:prstGeom>
          <a:noFill/>
          <a:ln/>
        </p:spPr>
        <p:txBody>
          <a:bodyPr wrap="square" lIns="0" tIns="0" rIns="0" bIns="0" rtlCol="0" anchor="t"/>
          <a:lstStyle/>
          <a:p>
            <a:pPr marL="0" indent="0" algn="l">
              <a:lnSpc>
                <a:spcPts val="3000"/>
              </a:lnSpc>
              <a:buNone/>
            </a:pPr>
            <a:r>
              <a:rPr lang="en-US" sz="2400" b="1" dirty="0">
                <a:solidFill>
                  <a:srgbClr val="FFFFFF"/>
                </a:solidFill>
                <a:latin typeface="Syne Extra Bold" pitchFamily="34" charset="0"/>
                <a:ea typeface="Syne Extra Bold" pitchFamily="34" charset="-122"/>
                <a:cs typeface="Syne Extra Bold" pitchFamily="34" charset="-120"/>
              </a:rPr>
              <a:t>Training Data Only</a:t>
            </a:r>
            <a:endParaRPr lang="en-US" sz="2400" dirty="0"/>
          </a:p>
        </p:txBody>
      </p:sp>
      <p:sp>
        <p:nvSpPr>
          <p:cNvPr id="5" name="Text 3"/>
          <p:cNvSpPr/>
          <p:nvPr/>
        </p:nvSpPr>
        <p:spPr>
          <a:xfrm>
            <a:off x="1126093" y="4214932"/>
            <a:ext cx="3612118" cy="2370296"/>
          </a:xfrm>
          <a:prstGeom prst="rect">
            <a:avLst/>
          </a:prstGeom>
          <a:noFill/>
          <a:ln/>
        </p:spPr>
        <p:txBody>
          <a:bodyPr wrap="square" lIns="0" tIns="0" rIns="0" bIns="0" rtlCol="0" anchor="t"/>
          <a:lstStyle/>
          <a:p>
            <a:pPr marL="0" indent="0" algn="l">
              <a:lnSpc>
                <a:spcPts val="3100"/>
              </a:lnSpc>
              <a:buNone/>
            </a:pPr>
            <a:r>
              <a:rPr lang="en-US" sz="1900" dirty="0">
                <a:solidFill>
                  <a:srgbClr val="FFFFFF"/>
                </a:solidFill>
                <a:latin typeface="Syne" pitchFamily="34" charset="0"/>
                <a:ea typeface="Syne" pitchFamily="34" charset="-122"/>
                <a:cs typeface="Syne" pitchFamily="34" charset="-120"/>
              </a:rPr>
              <a:t>The model learns exclusively from its labeled training dataset. All knowledge about fake versus real news patterns comes from historical examples provided during training.</a:t>
            </a:r>
            <a:endParaRPr lang="en-US" sz="1900" dirty="0"/>
          </a:p>
        </p:txBody>
      </p:sp>
      <p:sp>
        <p:nvSpPr>
          <p:cNvPr id="6" name="Shape 4"/>
          <p:cNvSpPr/>
          <p:nvPr/>
        </p:nvSpPr>
        <p:spPr>
          <a:xfrm>
            <a:off x="5247084" y="3033236"/>
            <a:ext cx="4136231" cy="4199811"/>
          </a:xfrm>
          <a:prstGeom prst="roundRect">
            <a:avLst>
              <a:gd name="adj" fmla="val 2507"/>
            </a:avLst>
          </a:prstGeom>
          <a:solidFill>
            <a:srgbClr val="547808"/>
          </a:solidFill>
          <a:ln w="15240">
            <a:solidFill>
              <a:srgbClr val="6D9121"/>
            </a:solidFill>
            <a:prstDash val="solid"/>
          </a:ln>
        </p:spPr>
      </p:sp>
      <p:sp>
        <p:nvSpPr>
          <p:cNvPr id="7" name="Text 5"/>
          <p:cNvSpPr/>
          <p:nvPr/>
        </p:nvSpPr>
        <p:spPr>
          <a:xfrm>
            <a:off x="5509141" y="3295293"/>
            <a:ext cx="3612118" cy="771525"/>
          </a:xfrm>
          <a:prstGeom prst="rect">
            <a:avLst/>
          </a:prstGeom>
          <a:noFill/>
          <a:ln/>
        </p:spPr>
        <p:txBody>
          <a:bodyPr wrap="square" lIns="0" tIns="0" rIns="0" bIns="0" rtlCol="0" anchor="t"/>
          <a:lstStyle/>
          <a:p>
            <a:pPr marL="0" indent="0" algn="l">
              <a:lnSpc>
                <a:spcPts val="3000"/>
              </a:lnSpc>
              <a:buNone/>
            </a:pPr>
            <a:r>
              <a:rPr lang="en-US" sz="2400" b="1" dirty="0">
                <a:solidFill>
                  <a:srgbClr val="FFFFFF"/>
                </a:solidFill>
                <a:latin typeface="Syne Extra Bold" pitchFamily="34" charset="0"/>
                <a:ea typeface="Syne Extra Bold" pitchFamily="34" charset="-122"/>
                <a:cs typeface="Syne Extra Bold" pitchFamily="34" charset="-120"/>
              </a:rPr>
              <a:t>No External Access</a:t>
            </a:r>
            <a:endParaRPr lang="en-US" sz="2400" dirty="0"/>
          </a:p>
        </p:txBody>
      </p:sp>
      <p:sp>
        <p:nvSpPr>
          <p:cNvPr id="8" name="Text 6"/>
          <p:cNvSpPr/>
          <p:nvPr/>
        </p:nvSpPr>
        <p:spPr>
          <a:xfrm>
            <a:off x="5509141" y="4214932"/>
            <a:ext cx="3612118" cy="2370296"/>
          </a:xfrm>
          <a:prstGeom prst="rect">
            <a:avLst/>
          </a:prstGeom>
          <a:noFill/>
          <a:ln/>
        </p:spPr>
        <p:txBody>
          <a:bodyPr wrap="square" lIns="0" tIns="0" rIns="0" bIns="0" rtlCol="0" anchor="t"/>
          <a:lstStyle/>
          <a:p>
            <a:pPr marL="0" indent="0" algn="l">
              <a:lnSpc>
                <a:spcPts val="3100"/>
              </a:lnSpc>
              <a:buNone/>
            </a:pPr>
            <a:r>
              <a:rPr lang="en-US" sz="1900" dirty="0">
                <a:solidFill>
                  <a:srgbClr val="FFFFFF"/>
                </a:solidFill>
                <a:latin typeface="Syne" pitchFamily="34" charset="0"/>
                <a:ea typeface="Syne" pitchFamily="34" charset="-122"/>
                <a:cs typeface="Syne" pitchFamily="34" charset="-120"/>
              </a:rPr>
              <a:t>Once trained, the model operates in complete isolation. It does not access the internet, query databases, or retrieve external information during inference.</a:t>
            </a:r>
            <a:endParaRPr lang="en-US" sz="1900" dirty="0"/>
          </a:p>
        </p:txBody>
      </p:sp>
      <p:sp>
        <p:nvSpPr>
          <p:cNvPr id="9" name="Shape 7"/>
          <p:cNvSpPr/>
          <p:nvPr/>
        </p:nvSpPr>
        <p:spPr>
          <a:xfrm>
            <a:off x="9630132" y="3033236"/>
            <a:ext cx="4136231" cy="4199811"/>
          </a:xfrm>
          <a:prstGeom prst="roundRect">
            <a:avLst>
              <a:gd name="adj" fmla="val 2507"/>
            </a:avLst>
          </a:prstGeom>
          <a:solidFill>
            <a:srgbClr val="547808"/>
          </a:solidFill>
          <a:ln w="15240">
            <a:solidFill>
              <a:srgbClr val="6D9121"/>
            </a:solidFill>
            <a:prstDash val="solid"/>
          </a:ln>
        </p:spPr>
      </p:sp>
      <p:sp>
        <p:nvSpPr>
          <p:cNvPr id="10" name="Text 8"/>
          <p:cNvSpPr/>
          <p:nvPr/>
        </p:nvSpPr>
        <p:spPr>
          <a:xfrm>
            <a:off x="9892189" y="3295293"/>
            <a:ext cx="3612118" cy="1157288"/>
          </a:xfrm>
          <a:prstGeom prst="rect">
            <a:avLst/>
          </a:prstGeom>
          <a:noFill/>
          <a:ln/>
        </p:spPr>
        <p:txBody>
          <a:bodyPr wrap="square" lIns="0" tIns="0" rIns="0" bIns="0" rtlCol="0" anchor="t"/>
          <a:lstStyle/>
          <a:p>
            <a:pPr marL="0" indent="0" algn="l">
              <a:lnSpc>
                <a:spcPts val="3000"/>
              </a:lnSpc>
              <a:buNone/>
            </a:pPr>
            <a:r>
              <a:rPr lang="en-US" sz="2400" b="1" dirty="0">
                <a:solidFill>
                  <a:srgbClr val="FFFFFF"/>
                </a:solidFill>
                <a:latin typeface="Syne Extra Bold" pitchFamily="34" charset="0"/>
                <a:ea typeface="Syne Extra Bold" pitchFamily="34" charset="-122"/>
                <a:cs typeface="Syne Extra Bold" pitchFamily="34" charset="-120"/>
              </a:rPr>
              <a:t>Pattern-Based Learning</a:t>
            </a:r>
            <a:endParaRPr lang="en-US" sz="2400" dirty="0"/>
          </a:p>
        </p:txBody>
      </p:sp>
      <p:sp>
        <p:nvSpPr>
          <p:cNvPr id="11" name="Text 9"/>
          <p:cNvSpPr/>
          <p:nvPr/>
        </p:nvSpPr>
        <p:spPr>
          <a:xfrm>
            <a:off x="9892189" y="4600694"/>
            <a:ext cx="3612118" cy="2370296"/>
          </a:xfrm>
          <a:prstGeom prst="rect">
            <a:avLst/>
          </a:prstGeom>
          <a:noFill/>
          <a:ln/>
        </p:spPr>
        <p:txBody>
          <a:bodyPr wrap="square" lIns="0" tIns="0" rIns="0" bIns="0" rtlCol="0" anchor="t"/>
          <a:lstStyle/>
          <a:p>
            <a:pPr marL="0" indent="0" algn="l">
              <a:lnSpc>
                <a:spcPts val="3100"/>
              </a:lnSpc>
              <a:buNone/>
            </a:pPr>
            <a:r>
              <a:rPr lang="en-US" sz="1900" dirty="0">
                <a:solidFill>
                  <a:srgbClr val="FFFFFF"/>
                </a:solidFill>
                <a:latin typeface="Syne" pitchFamily="34" charset="0"/>
                <a:ea typeface="Syne" pitchFamily="34" charset="-122"/>
                <a:cs typeface="Syne" pitchFamily="34" charset="-120"/>
              </a:rPr>
              <a:t>Knowledge is purely statistical. The model identifies patterns that distinguish fake from real articles based on training distribution, not factual verification.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390174"/>
            <a:ext cx="8611553" cy="771525"/>
          </a:xfrm>
          <a:prstGeom prst="rect">
            <a:avLst/>
          </a:prstGeom>
          <a:noFill/>
          <a:ln/>
        </p:spPr>
        <p:txBody>
          <a:bodyPr wrap="non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Scope of Analysis</a:t>
            </a:r>
            <a:endParaRPr lang="en-US" sz="4850" dirty="0"/>
          </a:p>
        </p:txBody>
      </p:sp>
      <p:sp>
        <p:nvSpPr>
          <p:cNvPr id="3" name="Text 1"/>
          <p:cNvSpPr/>
          <p:nvPr/>
        </p:nvSpPr>
        <p:spPr>
          <a:xfrm>
            <a:off x="864037" y="2778800"/>
            <a:ext cx="6150054" cy="925592"/>
          </a:xfrm>
          <a:prstGeom prst="rect">
            <a:avLst/>
          </a:prstGeom>
          <a:noFill/>
          <a:ln/>
        </p:spPr>
        <p:txBody>
          <a:bodyPr wrap="square" lIns="0" tIns="0" rIns="0" bIns="0" rtlCol="0" anchor="t"/>
          <a:lstStyle/>
          <a:p>
            <a:pPr marL="0" indent="0" algn="l">
              <a:lnSpc>
                <a:spcPts val="3600"/>
              </a:lnSpc>
              <a:buNone/>
            </a:pPr>
            <a:r>
              <a:rPr lang="en-US" sz="2900" b="1" dirty="0">
                <a:solidFill>
                  <a:srgbClr val="F0F4F1"/>
                </a:solidFill>
                <a:latin typeface="Syne Extra Bold" pitchFamily="34" charset="0"/>
                <a:ea typeface="Syne Extra Bold" pitchFamily="34" charset="-122"/>
                <a:cs typeface="Syne Extra Bold" pitchFamily="34" charset="-120"/>
              </a:rPr>
              <a:t>What the Model Analyzes</a:t>
            </a:r>
            <a:endParaRPr lang="en-US" sz="2900" dirty="0"/>
          </a:p>
        </p:txBody>
      </p:sp>
      <p:sp>
        <p:nvSpPr>
          <p:cNvPr id="4" name="Text 2"/>
          <p:cNvSpPr/>
          <p:nvPr/>
        </p:nvSpPr>
        <p:spPr>
          <a:xfrm>
            <a:off x="864037" y="3951208"/>
            <a:ext cx="6150054" cy="2370125"/>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Writing style and tone</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Linguistic cues and vocabulary choices</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Sentence structure and complexity</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Contextual phrasing patterns</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Discourse markers common in misinformation</a:t>
            </a:r>
            <a:endParaRPr lang="en-US" sz="1900" dirty="0"/>
          </a:p>
          <a:p>
            <a:pPr marL="342900" indent="-342900" algn="l">
              <a:lnSpc>
                <a:spcPts val="3100"/>
              </a:lnSpc>
              <a:buSzPct val="100000"/>
              <a:buChar char="•"/>
            </a:pPr>
            <a:r>
              <a:rPr lang="en-US" sz="1900" dirty="0">
                <a:solidFill>
                  <a:srgbClr val="D7E5D8"/>
                </a:solidFill>
                <a:latin typeface="Syne" pitchFamily="34" charset="0"/>
                <a:ea typeface="Syne" pitchFamily="34" charset="-122"/>
                <a:cs typeface="Syne" pitchFamily="34" charset="-120"/>
              </a:rPr>
              <a:t>Rhetorical devices and persuasive techniques</a:t>
            </a:r>
            <a:endParaRPr lang="en-US" sz="1900" dirty="0"/>
          </a:p>
        </p:txBody>
      </p:sp>
      <p:sp>
        <p:nvSpPr>
          <p:cNvPr id="5" name="Shape 3"/>
          <p:cNvSpPr/>
          <p:nvPr/>
        </p:nvSpPr>
        <p:spPr>
          <a:xfrm>
            <a:off x="7446169" y="2531983"/>
            <a:ext cx="6505575" cy="4307443"/>
          </a:xfrm>
          <a:prstGeom prst="roundRect">
            <a:avLst>
              <a:gd name="adj" fmla="val 4127"/>
            </a:avLst>
          </a:prstGeom>
          <a:solidFill>
            <a:srgbClr val="A9F00F">
              <a:alpha val="95000"/>
            </a:srgbClr>
          </a:solidFill>
          <a:ln/>
        </p:spPr>
      </p:sp>
      <p:sp>
        <p:nvSpPr>
          <p:cNvPr id="6" name="Text 4"/>
          <p:cNvSpPr/>
          <p:nvPr/>
        </p:nvSpPr>
        <p:spPr>
          <a:xfrm>
            <a:off x="7692985" y="2778800"/>
            <a:ext cx="3771781"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Syne Extra Bold" pitchFamily="34" charset="0"/>
                <a:ea typeface="Syne Extra Bold" pitchFamily="34" charset="-122"/>
                <a:cs typeface="Syne Extra Bold" pitchFamily="34" charset="-120"/>
              </a:rPr>
              <a:t>Key Principle</a:t>
            </a:r>
            <a:endParaRPr lang="en-US" sz="2900" dirty="0"/>
          </a:p>
        </p:txBody>
      </p:sp>
      <p:sp>
        <p:nvSpPr>
          <p:cNvPr id="7" name="Text 5"/>
          <p:cNvSpPr/>
          <p:nvPr/>
        </p:nvSpPr>
        <p:spPr>
          <a:xfrm>
            <a:off x="7692985" y="3488412"/>
            <a:ext cx="6011942" cy="1185148"/>
          </a:xfrm>
          <a:prstGeom prst="rect">
            <a:avLst/>
          </a:prstGeom>
          <a:noFill/>
          <a:ln/>
        </p:spPr>
        <p:txBody>
          <a:bodyPr wrap="square" lIns="0" tIns="0" rIns="0" bIns="0" rtlCol="0" anchor="t"/>
          <a:lstStyle/>
          <a:p>
            <a:pPr marL="0" indent="0" algn="l">
              <a:lnSpc>
                <a:spcPts val="3100"/>
              </a:lnSpc>
              <a:buNone/>
            </a:pPr>
            <a:r>
              <a:rPr lang="en-US" sz="1900" dirty="0">
                <a:solidFill>
                  <a:srgbClr val="000000"/>
                </a:solidFill>
                <a:latin typeface="Syne" pitchFamily="34" charset="0"/>
                <a:ea typeface="Syne" pitchFamily="34" charset="-122"/>
                <a:cs typeface="Syne" pitchFamily="34" charset="-120"/>
              </a:rPr>
              <a:t>This is </a:t>
            </a:r>
            <a:r>
              <a:rPr lang="en-US" sz="1900" b="1" dirty="0">
                <a:solidFill>
                  <a:srgbClr val="000000"/>
                </a:solidFill>
                <a:latin typeface="Syne" pitchFamily="34" charset="0"/>
                <a:ea typeface="Syne" pitchFamily="34" charset="-122"/>
                <a:cs typeface="Syne" pitchFamily="34" charset="-120"/>
              </a:rPr>
              <a:t>statistical pattern recognition</a:t>
            </a:r>
            <a:r>
              <a:rPr lang="en-US" sz="1900" dirty="0">
                <a:solidFill>
                  <a:srgbClr val="000000"/>
                </a:solidFill>
                <a:latin typeface="Syne" pitchFamily="34" charset="0"/>
                <a:ea typeface="Syne" pitchFamily="34" charset="-122"/>
                <a:cs typeface="Syne" pitchFamily="34" charset="-120"/>
              </a:rPr>
              <a:t>, not reasoning or verification. The model identifies correlations in language use, not truth values of claims.</a:t>
            </a:r>
            <a:endParaRPr lang="en-US" sz="1900" dirty="0"/>
          </a:p>
        </p:txBody>
      </p:sp>
      <p:sp>
        <p:nvSpPr>
          <p:cNvPr id="8" name="Text 6"/>
          <p:cNvSpPr/>
          <p:nvPr/>
        </p:nvSpPr>
        <p:spPr>
          <a:xfrm>
            <a:off x="7692985" y="4895731"/>
            <a:ext cx="6011942" cy="790099"/>
          </a:xfrm>
          <a:prstGeom prst="rect">
            <a:avLst/>
          </a:prstGeom>
          <a:noFill/>
          <a:ln/>
        </p:spPr>
        <p:txBody>
          <a:bodyPr wrap="square" lIns="0" tIns="0" rIns="0" bIns="0" rtlCol="0" anchor="t"/>
          <a:lstStyle/>
          <a:p>
            <a:pPr marL="0" indent="0" algn="l">
              <a:lnSpc>
                <a:spcPts val="3100"/>
              </a:lnSpc>
              <a:buNone/>
            </a:pPr>
            <a:r>
              <a:rPr lang="en-US" sz="1900" dirty="0">
                <a:solidFill>
                  <a:srgbClr val="000000"/>
                </a:solidFill>
                <a:latin typeface="Syne" pitchFamily="34" charset="0"/>
                <a:ea typeface="Syne" pitchFamily="34" charset="-122"/>
                <a:cs typeface="Syne" pitchFamily="34" charset="-120"/>
              </a:rPr>
              <a:t>It recognizes stylistic signatures associated with misinformation based on training data patterns.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355884"/>
            <a:ext cx="12902327" cy="1543050"/>
          </a:xfrm>
          <a:prstGeom prst="rect">
            <a:avLst/>
          </a:prstGeom>
          <a:noFill/>
          <a:ln/>
        </p:spPr>
        <p:txBody>
          <a:bodyPr wrap="squar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Critical Limitation: No Fact-Checking</a:t>
            </a:r>
            <a:endParaRPr lang="en-US" sz="4850" dirty="0"/>
          </a:p>
        </p:txBody>
      </p:sp>
      <p:sp>
        <p:nvSpPr>
          <p:cNvPr id="3" name="Text 1"/>
          <p:cNvSpPr/>
          <p:nvPr/>
        </p:nvSpPr>
        <p:spPr>
          <a:xfrm>
            <a:off x="864037" y="2997637"/>
            <a:ext cx="10982325" cy="462796"/>
          </a:xfrm>
          <a:prstGeom prst="rect">
            <a:avLst/>
          </a:prstGeom>
          <a:noFill/>
          <a:ln/>
        </p:spPr>
        <p:txBody>
          <a:bodyPr wrap="none" lIns="0" tIns="0" rIns="0" bIns="0" rtlCol="0" anchor="t"/>
          <a:lstStyle/>
          <a:p>
            <a:pPr marL="0" indent="0" algn="l">
              <a:lnSpc>
                <a:spcPts val="3600"/>
              </a:lnSpc>
              <a:buNone/>
            </a:pPr>
            <a:r>
              <a:rPr lang="en-US" sz="2900" b="1" dirty="0">
                <a:solidFill>
                  <a:srgbClr val="F0F4F1"/>
                </a:solidFill>
                <a:latin typeface="Syne Extra Bold" pitchFamily="34" charset="0"/>
                <a:ea typeface="Syne Extra Bold" pitchFamily="34" charset="-122"/>
                <a:cs typeface="Syne Extra Bold" pitchFamily="34" charset="-120"/>
              </a:rPr>
              <a:t>What This Means for Implementation</a:t>
            </a:r>
            <a:endParaRPr lang="en-US" sz="2900" dirty="0"/>
          </a:p>
        </p:txBody>
      </p:sp>
      <p:sp>
        <p:nvSpPr>
          <p:cNvPr id="4" name="Text 2"/>
          <p:cNvSpPr/>
          <p:nvPr/>
        </p:nvSpPr>
        <p:spPr>
          <a:xfrm>
            <a:off x="864037" y="3830717"/>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The model does not verify factual claims against external sources or ground truth. It cannot determine whether specific statements about dates, names, numbers, or events are objectively true or false. If a fake article is written in a convincing, professional style that mimics real news, the model can be fooled.</a:t>
            </a:r>
            <a:endParaRPr lang="en-US" sz="1900" dirty="0"/>
          </a:p>
        </p:txBody>
      </p:sp>
      <p:sp>
        <p:nvSpPr>
          <p:cNvPr id="5" name="Text 3"/>
          <p:cNvSpPr/>
          <p:nvPr/>
        </p:nvSpPr>
        <p:spPr>
          <a:xfrm>
            <a:off x="864037" y="5293519"/>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This limitation is fundamental to the architecture. The model has no mechanism to access authoritative sources, cross-reference claims, or validate information. It relies entirely on surface-level linguistic patterns learned during training. Teams must design workflows that account for this gap, potentially integrating separate fact-checking systems or human review processes for high-stakes decisions.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779026"/>
            <a:ext cx="12902327" cy="1543050"/>
          </a:xfrm>
          <a:prstGeom prst="rect">
            <a:avLst/>
          </a:prstGeom>
          <a:noFill/>
          <a:ln/>
        </p:spPr>
        <p:txBody>
          <a:bodyPr wrap="square" lIns="0" tIns="0" rIns="0" bIns="0" rtlCol="0" anchor="t"/>
          <a:lstStyle/>
          <a:p>
            <a:pPr marL="0" indent="0" algn="l">
              <a:lnSpc>
                <a:spcPts val="6050"/>
              </a:lnSpc>
              <a:buNone/>
            </a:pPr>
            <a:r>
              <a:rPr lang="en-US" sz="4850" b="1" dirty="0">
                <a:solidFill>
                  <a:srgbClr val="F0F4F1"/>
                </a:solidFill>
                <a:latin typeface="Syne Extra Bold" pitchFamily="34" charset="0"/>
                <a:ea typeface="Syne Extra Bold" pitchFamily="34" charset="-122"/>
                <a:cs typeface="Syne Extra Bold" pitchFamily="34" charset="-120"/>
              </a:rPr>
              <a:t>No External Knowledge or APIs</a:t>
            </a:r>
            <a:endParaRPr lang="en-US" sz="4850" dirty="0"/>
          </a:p>
        </p:txBody>
      </p:sp>
      <p:sp>
        <p:nvSpPr>
          <p:cNvPr id="3" name="Shape 1"/>
          <p:cNvSpPr/>
          <p:nvPr/>
        </p:nvSpPr>
        <p:spPr>
          <a:xfrm>
            <a:off x="864037" y="2815828"/>
            <a:ext cx="4136231" cy="4634627"/>
          </a:xfrm>
          <a:prstGeom prst="roundRect">
            <a:avLst>
              <a:gd name="adj" fmla="val 3537"/>
            </a:avLst>
          </a:prstGeom>
          <a:solidFill>
            <a:srgbClr val="152025">
              <a:alpha val="95000"/>
            </a:srgbClr>
          </a:solidFill>
          <a:ln w="30480">
            <a:solidFill>
              <a:srgbClr val="6D9121"/>
            </a:solidFill>
            <a:prstDash val="solid"/>
          </a:ln>
        </p:spPr>
      </p:sp>
      <p:sp>
        <p:nvSpPr>
          <p:cNvPr id="4" name="Shape 2"/>
          <p:cNvSpPr/>
          <p:nvPr/>
        </p:nvSpPr>
        <p:spPr>
          <a:xfrm>
            <a:off x="833557" y="2815828"/>
            <a:ext cx="121920" cy="4634627"/>
          </a:xfrm>
          <a:prstGeom prst="roundRect">
            <a:avLst>
              <a:gd name="adj" fmla="val 85050"/>
            </a:avLst>
          </a:prstGeom>
          <a:solidFill>
            <a:srgbClr val="A9F00F"/>
          </a:solidFill>
          <a:ln/>
        </p:spPr>
      </p:sp>
      <p:sp>
        <p:nvSpPr>
          <p:cNvPr id="5" name="Text 3"/>
          <p:cNvSpPr/>
          <p:nvPr/>
        </p:nvSpPr>
        <p:spPr>
          <a:xfrm>
            <a:off x="1232773" y="3093125"/>
            <a:ext cx="3490198" cy="1157288"/>
          </a:xfrm>
          <a:prstGeom prst="rect">
            <a:avLst/>
          </a:prstGeom>
          <a:noFill/>
          <a:ln/>
        </p:spPr>
        <p:txBody>
          <a:bodyPr wrap="square" lIns="0" tIns="0" rIns="0" bIns="0" rtlCol="0" anchor="t"/>
          <a:lstStyle/>
          <a:p>
            <a:pPr marL="0" indent="0" algn="l">
              <a:lnSpc>
                <a:spcPts val="3000"/>
              </a:lnSpc>
              <a:buNone/>
            </a:pPr>
            <a:r>
              <a:rPr lang="en-US" sz="2400" b="1" dirty="0">
                <a:solidFill>
                  <a:srgbClr val="D7E5D8"/>
                </a:solidFill>
                <a:latin typeface="Syne Extra Bold" pitchFamily="34" charset="0"/>
                <a:ea typeface="Syne Extra Bold" pitchFamily="34" charset="-122"/>
                <a:cs typeface="Syne Extra Bold" pitchFamily="34" charset="-120"/>
              </a:rPr>
              <a:t>Self-Contained Operation</a:t>
            </a:r>
            <a:endParaRPr lang="en-US" sz="2400" dirty="0"/>
          </a:p>
        </p:txBody>
      </p:sp>
      <p:sp>
        <p:nvSpPr>
          <p:cNvPr id="6" name="Text 4"/>
          <p:cNvSpPr/>
          <p:nvPr/>
        </p:nvSpPr>
        <p:spPr>
          <a:xfrm>
            <a:off x="1232773" y="4398526"/>
            <a:ext cx="3490198" cy="2370296"/>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Once training is complete, the model operates as a fully self-contained system. It does not make network requests, query APIs, or retrieve external data during inference.</a:t>
            </a:r>
            <a:endParaRPr lang="en-US" sz="1900" dirty="0"/>
          </a:p>
        </p:txBody>
      </p:sp>
      <p:sp>
        <p:nvSpPr>
          <p:cNvPr id="7" name="Shape 5"/>
          <p:cNvSpPr/>
          <p:nvPr/>
        </p:nvSpPr>
        <p:spPr>
          <a:xfrm>
            <a:off x="5247084" y="2815828"/>
            <a:ext cx="4136231" cy="4634627"/>
          </a:xfrm>
          <a:prstGeom prst="roundRect">
            <a:avLst>
              <a:gd name="adj" fmla="val 3537"/>
            </a:avLst>
          </a:prstGeom>
          <a:solidFill>
            <a:srgbClr val="152025">
              <a:alpha val="95000"/>
            </a:srgbClr>
          </a:solidFill>
          <a:ln w="30480">
            <a:solidFill>
              <a:srgbClr val="6D9121"/>
            </a:solidFill>
            <a:prstDash val="solid"/>
          </a:ln>
        </p:spPr>
      </p:sp>
      <p:sp>
        <p:nvSpPr>
          <p:cNvPr id="8" name="Shape 6"/>
          <p:cNvSpPr/>
          <p:nvPr/>
        </p:nvSpPr>
        <p:spPr>
          <a:xfrm>
            <a:off x="5216604" y="2815828"/>
            <a:ext cx="121920" cy="4634627"/>
          </a:xfrm>
          <a:prstGeom prst="roundRect">
            <a:avLst>
              <a:gd name="adj" fmla="val 85050"/>
            </a:avLst>
          </a:prstGeom>
          <a:solidFill>
            <a:srgbClr val="A9F00F"/>
          </a:solidFill>
          <a:ln/>
        </p:spPr>
      </p:sp>
      <p:sp>
        <p:nvSpPr>
          <p:cNvPr id="9" name="Text 7"/>
          <p:cNvSpPr/>
          <p:nvPr/>
        </p:nvSpPr>
        <p:spPr>
          <a:xfrm>
            <a:off x="5615821" y="3093125"/>
            <a:ext cx="3490198" cy="771525"/>
          </a:xfrm>
          <a:prstGeom prst="rect">
            <a:avLst/>
          </a:prstGeom>
          <a:noFill/>
          <a:ln/>
        </p:spPr>
        <p:txBody>
          <a:bodyPr wrap="square" lIns="0" tIns="0" rIns="0" bIns="0" rtlCol="0" anchor="t"/>
          <a:lstStyle/>
          <a:p>
            <a:pPr marL="0" indent="0" algn="l">
              <a:lnSpc>
                <a:spcPts val="3000"/>
              </a:lnSpc>
              <a:buNone/>
            </a:pPr>
            <a:r>
              <a:rPr lang="en-US" sz="2400" b="1" dirty="0">
                <a:solidFill>
                  <a:srgbClr val="D7E5D8"/>
                </a:solidFill>
                <a:latin typeface="Syne Extra Bold" pitchFamily="34" charset="0"/>
                <a:ea typeface="Syne Extra Bold" pitchFamily="34" charset="-122"/>
                <a:cs typeface="Syne Extra Bold" pitchFamily="34" charset="-120"/>
              </a:rPr>
              <a:t>No Real-Time Verification</a:t>
            </a:r>
            <a:endParaRPr lang="en-US" sz="2400" dirty="0"/>
          </a:p>
        </p:txBody>
      </p:sp>
      <p:sp>
        <p:nvSpPr>
          <p:cNvPr id="10" name="Text 8"/>
          <p:cNvSpPr/>
          <p:nvPr/>
        </p:nvSpPr>
        <p:spPr>
          <a:xfrm>
            <a:off x="5615821" y="4012763"/>
            <a:ext cx="3490198" cy="3160395"/>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The model cannot access fact-checking APIs, search engines like Google, knowledge bases like Wikipedia, or structured knowledge graphs. All predictions are based solely on internal learned representations.</a:t>
            </a:r>
            <a:endParaRPr lang="en-US" sz="1900" dirty="0"/>
          </a:p>
        </p:txBody>
      </p:sp>
      <p:sp>
        <p:nvSpPr>
          <p:cNvPr id="11" name="Shape 9"/>
          <p:cNvSpPr/>
          <p:nvPr/>
        </p:nvSpPr>
        <p:spPr>
          <a:xfrm>
            <a:off x="9630132" y="2815828"/>
            <a:ext cx="4136231" cy="4634627"/>
          </a:xfrm>
          <a:prstGeom prst="roundRect">
            <a:avLst>
              <a:gd name="adj" fmla="val 3537"/>
            </a:avLst>
          </a:prstGeom>
          <a:solidFill>
            <a:srgbClr val="152025">
              <a:alpha val="95000"/>
            </a:srgbClr>
          </a:solidFill>
          <a:ln w="30480">
            <a:solidFill>
              <a:srgbClr val="6D9121"/>
            </a:solidFill>
            <a:prstDash val="solid"/>
          </a:ln>
        </p:spPr>
      </p:sp>
      <p:sp>
        <p:nvSpPr>
          <p:cNvPr id="12" name="Shape 10"/>
          <p:cNvSpPr/>
          <p:nvPr/>
        </p:nvSpPr>
        <p:spPr>
          <a:xfrm>
            <a:off x="9599652" y="2815828"/>
            <a:ext cx="121920" cy="4634627"/>
          </a:xfrm>
          <a:prstGeom prst="roundRect">
            <a:avLst>
              <a:gd name="adj" fmla="val 85050"/>
            </a:avLst>
          </a:prstGeom>
          <a:solidFill>
            <a:srgbClr val="A9F00F"/>
          </a:solidFill>
          <a:ln/>
        </p:spPr>
      </p:sp>
      <p:sp>
        <p:nvSpPr>
          <p:cNvPr id="13" name="Text 11"/>
          <p:cNvSpPr/>
          <p:nvPr/>
        </p:nvSpPr>
        <p:spPr>
          <a:xfrm>
            <a:off x="9998869" y="3093125"/>
            <a:ext cx="3490198" cy="771525"/>
          </a:xfrm>
          <a:prstGeom prst="rect">
            <a:avLst/>
          </a:prstGeom>
          <a:noFill/>
          <a:ln/>
        </p:spPr>
        <p:txBody>
          <a:bodyPr wrap="square" lIns="0" tIns="0" rIns="0" bIns="0" rtlCol="0" anchor="t"/>
          <a:lstStyle/>
          <a:p>
            <a:pPr marL="0" indent="0" algn="l">
              <a:lnSpc>
                <a:spcPts val="3000"/>
              </a:lnSpc>
              <a:buNone/>
            </a:pPr>
            <a:r>
              <a:rPr lang="en-US" sz="2400" b="1" dirty="0">
                <a:solidFill>
                  <a:srgbClr val="D7E5D8"/>
                </a:solidFill>
                <a:latin typeface="Syne Extra Bold" pitchFamily="34" charset="0"/>
                <a:ea typeface="Syne Extra Bold" pitchFamily="34" charset="-122"/>
                <a:cs typeface="Syne Extra Bold" pitchFamily="34" charset="-120"/>
              </a:rPr>
              <a:t>Deployment Implications</a:t>
            </a:r>
            <a:endParaRPr lang="en-US" sz="2400" dirty="0"/>
          </a:p>
        </p:txBody>
      </p:sp>
      <p:sp>
        <p:nvSpPr>
          <p:cNvPr id="14" name="Text 12"/>
          <p:cNvSpPr/>
          <p:nvPr/>
        </p:nvSpPr>
        <p:spPr>
          <a:xfrm>
            <a:off x="9998869" y="4012763"/>
            <a:ext cx="3490198" cy="2765346"/>
          </a:xfrm>
          <a:prstGeom prst="rect">
            <a:avLst/>
          </a:prstGeom>
          <a:noFill/>
          <a:ln/>
        </p:spPr>
        <p:txBody>
          <a:bodyPr wrap="square" lIns="0" tIns="0" rIns="0" bIns="0" rtlCol="0" anchor="t"/>
          <a:lstStyle/>
          <a:p>
            <a:pPr marL="0" indent="0" algn="l">
              <a:lnSpc>
                <a:spcPts val="3100"/>
              </a:lnSpc>
              <a:buNone/>
            </a:pPr>
            <a:r>
              <a:rPr lang="en-US" sz="1900" dirty="0">
                <a:solidFill>
                  <a:srgbClr val="D7E5D8"/>
                </a:solidFill>
                <a:latin typeface="Syne" pitchFamily="34" charset="0"/>
                <a:ea typeface="Syne" pitchFamily="34" charset="-122"/>
                <a:cs typeface="Syne" pitchFamily="34" charset="-120"/>
              </a:rPr>
              <a:t>This design enables fast, low-latency inference and simplifies deployment in air-gapped or restricted environments. However, it also means the model cannot adapt to new information without retraining.</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110264" y="1054894"/>
            <a:ext cx="10409873" cy="1141333"/>
          </a:xfrm>
          <a:prstGeom prst="rect">
            <a:avLst/>
          </a:prstGeom>
          <a:noFill/>
          <a:ln/>
        </p:spPr>
        <p:txBody>
          <a:bodyPr wrap="square" lIns="0" tIns="0" rIns="0" bIns="0" rtlCol="0" anchor="t"/>
          <a:lstStyle/>
          <a:p>
            <a:pPr marL="0" indent="0" algn="l">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No Explainability or Reasoning</a:t>
            </a:r>
            <a:endParaRPr lang="en-US" sz="3550" dirty="0"/>
          </a:p>
        </p:txBody>
      </p:sp>
      <p:pic>
        <p:nvPicPr>
          <p:cNvPr id="3" name="Image 0" descr="preencoded.png"/>
          <p:cNvPicPr>
            <a:picLocks noChangeAspect="1"/>
          </p:cNvPicPr>
          <p:nvPr/>
        </p:nvPicPr>
        <p:blipFill>
          <a:blip r:embed="rId3"/>
          <a:stretch>
            <a:fillRect/>
          </a:stretch>
        </p:blipFill>
        <p:spPr>
          <a:xfrm>
            <a:off x="2110264" y="2477890"/>
            <a:ext cx="6610469" cy="4472107"/>
          </a:xfrm>
          <a:prstGeom prst="rect">
            <a:avLst/>
          </a:prstGeom>
        </p:spPr>
      </p:pic>
      <p:sp>
        <p:nvSpPr>
          <p:cNvPr id="4" name="Text 1"/>
          <p:cNvSpPr/>
          <p:nvPr/>
        </p:nvSpPr>
        <p:spPr>
          <a:xfrm>
            <a:off x="4752614" y="4448041"/>
            <a:ext cx="1325767" cy="825712"/>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Syne Extra Bold" pitchFamily="34" charset="0"/>
                <a:ea typeface="Syne Extra Bold" pitchFamily="34" charset="-122"/>
                <a:cs typeface="Syne Extra Bold" pitchFamily="34" charset="-120"/>
              </a:rPr>
              <a:t>Article Classification</a:t>
            </a:r>
            <a:endParaRPr lang="en-US" sz="1350" dirty="0"/>
          </a:p>
        </p:txBody>
      </p:sp>
      <p:sp>
        <p:nvSpPr>
          <p:cNvPr id="5" name="Text 2"/>
          <p:cNvSpPr/>
          <p:nvPr/>
        </p:nvSpPr>
        <p:spPr>
          <a:xfrm>
            <a:off x="6596953" y="5602502"/>
            <a:ext cx="1790725" cy="550475"/>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Syne Extra Bold" pitchFamily="34" charset="0"/>
                <a:ea typeface="Syne Extra Bold" pitchFamily="34" charset="-122"/>
                <a:cs typeface="Syne Extra Bold" pitchFamily="34" charset="-120"/>
              </a:rPr>
              <a:t>Preprocessing</a:t>
            </a:r>
            <a:endParaRPr lang="en-US" sz="1350" dirty="0"/>
          </a:p>
        </p:txBody>
      </p:sp>
      <p:sp>
        <p:nvSpPr>
          <p:cNvPr id="6" name="Text 3"/>
          <p:cNvSpPr/>
          <p:nvPr/>
        </p:nvSpPr>
        <p:spPr>
          <a:xfrm>
            <a:off x="6596953" y="6231267"/>
            <a:ext cx="1790725" cy="382885"/>
          </a:xfrm>
          <a:prstGeom prst="rect">
            <a:avLst/>
          </a:prstGeom>
          <a:noFill/>
          <a:ln/>
        </p:spPr>
        <p:txBody>
          <a:bodyPr wrap="square" lIns="0" tIns="0" rIns="0" bIns="0" rtlCol="0" anchor="t"/>
          <a:lstStyle/>
          <a:p>
            <a:pPr marL="0" indent="0" algn="ctr">
              <a:lnSpc>
                <a:spcPts val="1150"/>
              </a:lnSpc>
              <a:buNone/>
            </a:pPr>
            <a:r>
              <a:rPr lang="en-US" sz="1050" dirty="0">
                <a:solidFill>
                  <a:srgbClr val="FFFFFF"/>
                </a:solidFill>
                <a:latin typeface="Syne" pitchFamily="34" charset="0"/>
                <a:ea typeface="Syne" pitchFamily="34" charset="-122"/>
                <a:cs typeface="Syne" pitchFamily="34" charset="-120"/>
              </a:rPr>
              <a:t>Tokenize and normalize</a:t>
            </a:r>
            <a:endParaRPr lang="en-US" sz="1050" dirty="0"/>
          </a:p>
        </p:txBody>
      </p:sp>
      <p:sp>
        <p:nvSpPr>
          <p:cNvPr id="7" name="Text 4"/>
          <p:cNvSpPr/>
          <p:nvPr/>
        </p:nvSpPr>
        <p:spPr>
          <a:xfrm>
            <a:off x="2400347" y="5602502"/>
            <a:ext cx="1790726" cy="550475"/>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Syne Extra Bold" pitchFamily="34" charset="0"/>
                <a:ea typeface="Syne Extra Bold" pitchFamily="34" charset="-122"/>
                <a:cs typeface="Syne Extra Bold" pitchFamily="34" charset="-120"/>
              </a:rPr>
              <a:t>Black Box Model</a:t>
            </a:r>
            <a:endParaRPr lang="en-US" sz="1350" dirty="0"/>
          </a:p>
        </p:txBody>
      </p:sp>
      <p:sp>
        <p:nvSpPr>
          <p:cNvPr id="8" name="Text 5"/>
          <p:cNvSpPr/>
          <p:nvPr/>
        </p:nvSpPr>
        <p:spPr>
          <a:xfrm>
            <a:off x="2400347" y="6231267"/>
            <a:ext cx="1790726" cy="382885"/>
          </a:xfrm>
          <a:prstGeom prst="rect">
            <a:avLst/>
          </a:prstGeom>
          <a:noFill/>
          <a:ln/>
        </p:spPr>
        <p:txBody>
          <a:bodyPr wrap="square" lIns="0" tIns="0" rIns="0" bIns="0" rtlCol="0" anchor="t"/>
          <a:lstStyle/>
          <a:p>
            <a:pPr marL="0" indent="0" algn="ctr">
              <a:lnSpc>
                <a:spcPts val="1150"/>
              </a:lnSpc>
              <a:buNone/>
            </a:pPr>
            <a:r>
              <a:rPr lang="en-US" sz="1050" dirty="0">
                <a:solidFill>
                  <a:srgbClr val="FFFFFF"/>
                </a:solidFill>
                <a:latin typeface="Syne" pitchFamily="34" charset="0"/>
                <a:ea typeface="Syne" pitchFamily="34" charset="-122"/>
                <a:cs typeface="Syne" pitchFamily="34" charset="-120"/>
              </a:rPr>
              <a:t>Opaque classification engine</a:t>
            </a:r>
            <a:endParaRPr lang="en-US" sz="1050" dirty="0"/>
          </a:p>
        </p:txBody>
      </p:sp>
      <p:sp>
        <p:nvSpPr>
          <p:cNvPr id="9" name="Text 6"/>
          <p:cNvSpPr/>
          <p:nvPr/>
        </p:nvSpPr>
        <p:spPr>
          <a:xfrm>
            <a:off x="2400347" y="2950437"/>
            <a:ext cx="1790726" cy="550475"/>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Syne Extra Bold" pitchFamily="34" charset="0"/>
                <a:ea typeface="Syne Extra Bold" pitchFamily="34" charset="-122"/>
                <a:cs typeface="Syne Extra Bold" pitchFamily="34" charset="-120"/>
              </a:rPr>
              <a:t>Label Output</a:t>
            </a:r>
            <a:endParaRPr lang="en-US" sz="1350" dirty="0"/>
          </a:p>
        </p:txBody>
      </p:sp>
      <p:sp>
        <p:nvSpPr>
          <p:cNvPr id="10" name="Text 7"/>
          <p:cNvSpPr/>
          <p:nvPr/>
        </p:nvSpPr>
        <p:spPr>
          <a:xfrm>
            <a:off x="2400347" y="3579202"/>
            <a:ext cx="1790726" cy="382886"/>
          </a:xfrm>
          <a:prstGeom prst="rect">
            <a:avLst/>
          </a:prstGeom>
          <a:noFill/>
          <a:ln/>
        </p:spPr>
        <p:txBody>
          <a:bodyPr wrap="square" lIns="0" tIns="0" rIns="0" bIns="0" rtlCol="0" anchor="t"/>
          <a:lstStyle/>
          <a:p>
            <a:pPr marL="0" indent="0" algn="ctr">
              <a:lnSpc>
                <a:spcPts val="1150"/>
              </a:lnSpc>
              <a:buNone/>
            </a:pPr>
            <a:r>
              <a:rPr lang="en-US" sz="1050" dirty="0">
                <a:solidFill>
                  <a:srgbClr val="FFFFFF"/>
                </a:solidFill>
                <a:latin typeface="Syne" pitchFamily="34" charset="0"/>
                <a:ea typeface="Syne" pitchFamily="34" charset="-122"/>
                <a:cs typeface="Syne" pitchFamily="34" charset="-120"/>
              </a:rPr>
              <a:t>Fake or Real with confidence</a:t>
            </a:r>
            <a:endParaRPr lang="en-US" sz="1050" dirty="0"/>
          </a:p>
        </p:txBody>
      </p:sp>
      <p:sp>
        <p:nvSpPr>
          <p:cNvPr id="11" name="Text 8"/>
          <p:cNvSpPr/>
          <p:nvPr/>
        </p:nvSpPr>
        <p:spPr>
          <a:xfrm>
            <a:off x="6608421" y="2950437"/>
            <a:ext cx="1790726" cy="550475"/>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Syne Extra Bold" pitchFamily="34" charset="0"/>
                <a:ea typeface="Syne Extra Bold" pitchFamily="34" charset="-122"/>
                <a:cs typeface="Syne Extra Bold" pitchFamily="34" charset="-120"/>
              </a:rPr>
              <a:t>Article Input</a:t>
            </a:r>
            <a:endParaRPr lang="en-US" sz="1350" dirty="0"/>
          </a:p>
        </p:txBody>
      </p:sp>
      <p:sp>
        <p:nvSpPr>
          <p:cNvPr id="12" name="Text 9"/>
          <p:cNvSpPr/>
          <p:nvPr/>
        </p:nvSpPr>
        <p:spPr>
          <a:xfrm>
            <a:off x="6608421" y="3579202"/>
            <a:ext cx="1790726" cy="382886"/>
          </a:xfrm>
          <a:prstGeom prst="rect">
            <a:avLst/>
          </a:prstGeom>
          <a:noFill/>
          <a:ln/>
        </p:spPr>
        <p:txBody>
          <a:bodyPr wrap="square" lIns="0" tIns="0" rIns="0" bIns="0" rtlCol="0" anchor="t"/>
          <a:lstStyle/>
          <a:p>
            <a:pPr marL="0" indent="0" algn="ctr">
              <a:lnSpc>
                <a:spcPts val="1150"/>
              </a:lnSpc>
              <a:buNone/>
            </a:pPr>
            <a:r>
              <a:rPr lang="en-US" sz="1050" dirty="0">
                <a:solidFill>
                  <a:srgbClr val="FFFFFF"/>
                </a:solidFill>
                <a:latin typeface="Syne" pitchFamily="34" charset="0"/>
                <a:ea typeface="Syne" pitchFamily="34" charset="-122"/>
                <a:cs typeface="Syne" pitchFamily="34" charset="-120"/>
              </a:rPr>
              <a:t>Full article text submitted</a:t>
            </a:r>
            <a:endParaRPr lang="en-US" sz="1050" dirty="0"/>
          </a:p>
        </p:txBody>
      </p:sp>
      <p:sp>
        <p:nvSpPr>
          <p:cNvPr id="13" name="Text 10"/>
          <p:cNvSpPr/>
          <p:nvPr/>
        </p:nvSpPr>
        <p:spPr>
          <a:xfrm>
            <a:off x="9173885" y="2798207"/>
            <a:ext cx="3353753" cy="684848"/>
          </a:xfrm>
          <a:prstGeom prst="rect">
            <a:avLst/>
          </a:prstGeom>
          <a:noFill/>
          <a:ln/>
        </p:spPr>
        <p:txBody>
          <a:bodyPr wrap="square" lIns="0" tIns="0" rIns="0" bIns="0" rtlCol="0" anchor="t"/>
          <a:lstStyle/>
          <a:p>
            <a:pPr marL="0" indent="0" algn="l">
              <a:lnSpc>
                <a:spcPts val="2650"/>
              </a:lnSpc>
              <a:buNone/>
            </a:pPr>
            <a:r>
              <a:rPr lang="en-US" sz="2150" b="1" dirty="0">
                <a:solidFill>
                  <a:srgbClr val="F0F4F1"/>
                </a:solidFill>
                <a:latin typeface="Syne Extra Bold" pitchFamily="34" charset="0"/>
                <a:ea typeface="Syne Extra Bold" pitchFamily="34" charset="-122"/>
                <a:cs typeface="Syne Extra Bold" pitchFamily="34" charset="-120"/>
              </a:rPr>
              <a:t>Output Characteristics</a:t>
            </a:r>
            <a:endParaRPr lang="en-US" sz="2150" dirty="0"/>
          </a:p>
        </p:txBody>
      </p:sp>
      <p:sp>
        <p:nvSpPr>
          <p:cNvPr id="14" name="Text 11"/>
          <p:cNvSpPr/>
          <p:nvPr/>
        </p:nvSpPr>
        <p:spPr>
          <a:xfrm>
            <a:off x="9173885" y="3618071"/>
            <a:ext cx="3353753" cy="1524476"/>
          </a:xfrm>
          <a:prstGeom prst="rect">
            <a:avLst/>
          </a:prstGeom>
          <a:noFill/>
          <a:ln/>
        </p:spPr>
        <p:txBody>
          <a:bodyPr wrap="square" lIns="0" tIns="0" rIns="0" bIns="0" rtlCol="0" anchor="t"/>
          <a:lstStyle/>
          <a:p>
            <a:pPr marL="0" indent="0" algn="l">
              <a:lnSpc>
                <a:spcPts val="2000"/>
              </a:lnSpc>
              <a:buNone/>
            </a:pPr>
            <a:r>
              <a:rPr lang="en-US" sz="1400" dirty="0">
                <a:solidFill>
                  <a:srgbClr val="D7E5D8"/>
                </a:solidFill>
                <a:latin typeface="Syne" pitchFamily="34" charset="0"/>
                <a:ea typeface="Syne" pitchFamily="34" charset="-122"/>
                <a:cs typeface="Syne" pitchFamily="34" charset="-120"/>
              </a:rPr>
              <a:t>The model provides only a label (Fake or Real) and an associated confidence score. It does not highlight suspicious sentences, generate reasoning chains, or explain why it classified an article a certain way.</a:t>
            </a:r>
            <a:endParaRPr lang="en-US" sz="1400" dirty="0"/>
          </a:p>
        </p:txBody>
      </p:sp>
      <p:sp>
        <p:nvSpPr>
          <p:cNvPr id="15" name="Text 12"/>
          <p:cNvSpPr/>
          <p:nvPr/>
        </p:nvSpPr>
        <p:spPr>
          <a:xfrm>
            <a:off x="9173885" y="5264110"/>
            <a:ext cx="3353753" cy="1524476"/>
          </a:xfrm>
          <a:prstGeom prst="rect">
            <a:avLst/>
          </a:prstGeom>
          <a:noFill/>
          <a:ln/>
        </p:spPr>
        <p:txBody>
          <a:bodyPr wrap="square" lIns="0" tIns="0" rIns="0" bIns="0" rtlCol="0" anchor="t"/>
          <a:lstStyle/>
          <a:p>
            <a:pPr marL="0" indent="0" algn="l">
              <a:lnSpc>
                <a:spcPts val="2000"/>
              </a:lnSpc>
              <a:buNone/>
            </a:pPr>
            <a:r>
              <a:rPr lang="en-US" sz="1400" dirty="0">
                <a:solidFill>
                  <a:srgbClr val="D7E5D8"/>
                </a:solidFill>
                <a:latin typeface="Syne" pitchFamily="34" charset="0"/>
                <a:ea typeface="Syne" pitchFamily="34" charset="-122"/>
                <a:cs typeface="Syne" pitchFamily="34" charset="-120"/>
              </a:rPr>
              <a:t>There are no outputs like "this claim is false because..." or "the source is unreliable." The model's decision process is opaque, making it challenging to debug misclassifications or build user trust without additional interpretability tools.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07733" y="1069658"/>
            <a:ext cx="12814816" cy="1405176"/>
          </a:xfrm>
          <a:prstGeom prst="rect">
            <a:avLst/>
          </a:prstGeom>
          <a:noFill/>
          <a:ln/>
        </p:spPr>
        <p:txBody>
          <a:bodyPr wrap="square" lIns="0" tIns="0" rIns="0" bIns="0" rtlCol="0" anchor="t"/>
          <a:lstStyle/>
          <a:p>
            <a:pPr marL="0" indent="0" algn="l">
              <a:lnSpc>
                <a:spcPts val="5500"/>
              </a:lnSpc>
              <a:buNone/>
            </a:pPr>
            <a:r>
              <a:rPr lang="en-US" sz="4400" b="1" dirty="0">
                <a:solidFill>
                  <a:srgbClr val="F0F4F1"/>
                </a:solidFill>
                <a:latin typeface="Syne Extra Bold" pitchFamily="34" charset="0"/>
                <a:ea typeface="Syne Extra Bold" pitchFamily="34" charset="-122"/>
                <a:cs typeface="Syne Extra Bold" pitchFamily="34" charset="-120"/>
              </a:rPr>
              <a:t>Beyond Binary: What's Not Included</a:t>
            </a:r>
            <a:endParaRPr lang="en-US" sz="4400" dirty="0"/>
          </a:p>
        </p:txBody>
      </p:sp>
      <p:pic>
        <p:nvPicPr>
          <p:cNvPr id="3" name="Image 0" descr="preencoded.png"/>
          <p:cNvPicPr>
            <a:picLocks noChangeAspect="1"/>
          </p:cNvPicPr>
          <p:nvPr/>
        </p:nvPicPr>
        <p:blipFill>
          <a:blip r:embed="rId3"/>
          <a:stretch>
            <a:fillRect/>
          </a:stretch>
        </p:blipFill>
        <p:spPr>
          <a:xfrm>
            <a:off x="907733" y="2884289"/>
            <a:ext cx="1052632" cy="1052632"/>
          </a:xfrm>
          <a:prstGeom prst="rect">
            <a:avLst/>
          </a:prstGeom>
        </p:spPr>
      </p:pic>
      <p:sp>
        <p:nvSpPr>
          <p:cNvPr id="4" name="Text 1"/>
          <p:cNvSpPr/>
          <p:nvPr/>
        </p:nvSpPr>
        <p:spPr>
          <a:xfrm>
            <a:off x="2216229" y="2884289"/>
            <a:ext cx="1703308" cy="1053703"/>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 Bias Detection</a:t>
            </a:r>
            <a:endParaRPr lang="en-US" sz="2200" dirty="0"/>
          </a:p>
        </p:txBody>
      </p:sp>
      <p:sp>
        <p:nvSpPr>
          <p:cNvPr id="5" name="Text 2"/>
          <p:cNvSpPr/>
          <p:nvPr/>
        </p:nvSpPr>
        <p:spPr>
          <a:xfrm>
            <a:off x="2216229" y="4060746"/>
            <a:ext cx="1703308" cy="3091458"/>
          </a:xfrm>
          <a:prstGeom prst="rect">
            <a:avLst/>
          </a:prstGeom>
          <a:noFill/>
          <a:ln/>
        </p:spPr>
        <p:txBody>
          <a:bodyPr wrap="square" lIns="0" tIns="0" rIns="0" bIns="0" rtlCol="0" anchor="t"/>
          <a:lstStyle/>
          <a:p>
            <a:pPr marL="0" indent="0" algn="l">
              <a:lnSpc>
                <a:spcPts val="2700"/>
              </a:lnSpc>
              <a:buNone/>
            </a:pPr>
            <a:r>
              <a:rPr lang="en-US" sz="1750" dirty="0">
                <a:solidFill>
                  <a:srgbClr val="D7E5D8"/>
                </a:solidFill>
                <a:latin typeface="Syne" pitchFamily="34" charset="0"/>
                <a:ea typeface="Syne" pitchFamily="34" charset="-122"/>
                <a:cs typeface="Syne" pitchFamily="34" charset="-120"/>
              </a:rPr>
              <a:t>The model does not classify political bias, ideological leanings, or editorial slant. It only distinguishes fake from real.</a:t>
            </a:r>
            <a:endParaRPr lang="en-US" sz="1750" dirty="0"/>
          </a:p>
        </p:txBody>
      </p:sp>
      <p:pic>
        <p:nvPicPr>
          <p:cNvPr id="6" name="Image 1" descr="preencoded.png"/>
          <p:cNvPicPr>
            <a:picLocks noChangeAspect="1"/>
          </p:cNvPicPr>
          <p:nvPr/>
        </p:nvPicPr>
        <p:blipFill>
          <a:blip r:embed="rId4"/>
          <a:stretch>
            <a:fillRect/>
          </a:stretch>
        </p:blipFill>
        <p:spPr>
          <a:xfrm>
            <a:off x="4175403" y="2884289"/>
            <a:ext cx="1052632" cy="1052632"/>
          </a:xfrm>
          <a:prstGeom prst="rect">
            <a:avLst/>
          </a:prstGeom>
        </p:spPr>
      </p:pic>
      <p:sp>
        <p:nvSpPr>
          <p:cNvPr id="7" name="Text 3"/>
          <p:cNvSpPr/>
          <p:nvPr/>
        </p:nvSpPr>
        <p:spPr>
          <a:xfrm>
            <a:off x="5483900" y="2884289"/>
            <a:ext cx="1703308" cy="1404938"/>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 Sarcasm or Satire</a:t>
            </a:r>
            <a:endParaRPr lang="en-US" sz="2200" dirty="0"/>
          </a:p>
        </p:txBody>
      </p:sp>
      <p:sp>
        <p:nvSpPr>
          <p:cNvPr id="8" name="Text 4"/>
          <p:cNvSpPr/>
          <p:nvPr/>
        </p:nvSpPr>
        <p:spPr>
          <a:xfrm>
            <a:off x="5483900" y="4411980"/>
            <a:ext cx="1703308" cy="2747963"/>
          </a:xfrm>
          <a:prstGeom prst="rect">
            <a:avLst/>
          </a:prstGeom>
          <a:noFill/>
          <a:ln/>
        </p:spPr>
        <p:txBody>
          <a:bodyPr wrap="square" lIns="0" tIns="0" rIns="0" bIns="0" rtlCol="0" anchor="t"/>
          <a:lstStyle/>
          <a:p>
            <a:pPr marL="0" indent="0" algn="l">
              <a:lnSpc>
                <a:spcPts val="2700"/>
              </a:lnSpc>
              <a:buNone/>
            </a:pPr>
            <a:r>
              <a:rPr lang="en-US" sz="1750" dirty="0">
                <a:solidFill>
                  <a:srgbClr val="D7E5D8"/>
                </a:solidFill>
                <a:latin typeface="Syne" pitchFamily="34" charset="0"/>
                <a:ea typeface="Syne" pitchFamily="34" charset="-122"/>
                <a:cs typeface="Syne" pitchFamily="34" charset="-120"/>
              </a:rPr>
              <a:t>Detecting sarcasm, satire, or humor requires different training objectives. This model treats all text literally.</a:t>
            </a:r>
            <a:endParaRPr lang="en-US" sz="1750" dirty="0"/>
          </a:p>
        </p:txBody>
      </p:sp>
      <p:pic>
        <p:nvPicPr>
          <p:cNvPr id="9" name="Image 2" descr="preencoded.png"/>
          <p:cNvPicPr>
            <a:picLocks noChangeAspect="1"/>
          </p:cNvPicPr>
          <p:nvPr/>
        </p:nvPicPr>
        <p:blipFill>
          <a:blip r:embed="rId5"/>
          <a:stretch>
            <a:fillRect/>
          </a:stretch>
        </p:blipFill>
        <p:spPr>
          <a:xfrm>
            <a:off x="7443073" y="2884289"/>
            <a:ext cx="1052632" cy="1052632"/>
          </a:xfrm>
          <a:prstGeom prst="rect">
            <a:avLst/>
          </a:prstGeom>
        </p:spPr>
      </p:pic>
      <p:sp>
        <p:nvSpPr>
          <p:cNvPr id="10" name="Text 5"/>
          <p:cNvSpPr/>
          <p:nvPr/>
        </p:nvSpPr>
        <p:spPr>
          <a:xfrm>
            <a:off x="8751570" y="2884289"/>
            <a:ext cx="1703308" cy="1404938"/>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 Author Analysis</a:t>
            </a:r>
            <a:endParaRPr lang="en-US" sz="2200" dirty="0"/>
          </a:p>
        </p:txBody>
      </p:sp>
      <p:sp>
        <p:nvSpPr>
          <p:cNvPr id="11" name="Text 6"/>
          <p:cNvSpPr/>
          <p:nvPr/>
        </p:nvSpPr>
        <p:spPr>
          <a:xfrm>
            <a:off x="8751570" y="4411980"/>
            <a:ext cx="1703308" cy="2747963"/>
          </a:xfrm>
          <a:prstGeom prst="rect">
            <a:avLst/>
          </a:prstGeom>
          <a:noFill/>
          <a:ln/>
        </p:spPr>
        <p:txBody>
          <a:bodyPr wrap="square" lIns="0" tIns="0" rIns="0" bIns="0" rtlCol="0" anchor="t"/>
          <a:lstStyle/>
          <a:p>
            <a:pPr marL="0" indent="0" algn="l">
              <a:lnSpc>
                <a:spcPts val="2700"/>
              </a:lnSpc>
              <a:buNone/>
            </a:pPr>
            <a:r>
              <a:rPr lang="en-US" sz="1750" dirty="0">
                <a:solidFill>
                  <a:srgbClr val="D7E5D8"/>
                </a:solidFill>
                <a:latin typeface="Syne" pitchFamily="34" charset="0"/>
                <a:ea typeface="Syne" pitchFamily="34" charset="-122"/>
                <a:cs typeface="Syne" pitchFamily="34" charset="-120"/>
              </a:rPr>
              <a:t>The model does not evaluate author credibility, publication reputation, or source trustworthiness.</a:t>
            </a:r>
            <a:endParaRPr lang="en-US" sz="1750" dirty="0"/>
          </a:p>
        </p:txBody>
      </p:sp>
      <p:pic>
        <p:nvPicPr>
          <p:cNvPr id="12" name="Image 3" descr="preencoded.png"/>
          <p:cNvPicPr>
            <a:picLocks noChangeAspect="1"/>
          </p:cNvPicPr>
          <p:nvPr/>
        </p:nvPicPr>
        <p:blipFill>
          <a:blip r:embed="rId6"/>
          <a:stretch>
            <a:fillRect/>
          </a:stretch>
        </p:blipFill>
        <p:spPr>
          <a:xfrm>
            <a:off x="10710743" y="2884289"/>
            <a:ext cx="1052632" cy="1052632"/>
          </a:xfrm>
          <a:prstGeom prst="rect">
            <a:avLst/>
          </a:prstGeom>
        </p:spPr>
      </p:pic>
      <p:sp>
        <p:nvSpPr>
          <p:cNvPr id="13" name="Text 7"/>
          <p:cNvSpPr/>
          <p:nvPr/>
        </p:nvSpPr>
        <p:spPr>
          <a:xfrm>
            <a:off x="12019240" y="2884289"/>
            <a:ext cx="1703308" cy="1404938"/>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 Intent Classification</a:t>
            </a:r>
            <a:endParaRPr lang="en-US" sz="2200" dirty="0"/>
          </a:p>
        </p:txBody>
      </p:sp>
      <p:sp>
        <p:nvSpPr>
          <p:cNvPr id="14" name="Text 8"/>
          <p:cNvSpPr/>
          <p:nvPr/>
        </p:nvSpPr>
        <p:spPr>
          <a:xfrm>
            <a:off x="12019240" y="4411980"/>
            <a:ext cx="1703308" cy="2404467"/>
          </a:xfrm>
          <a:prstGeom prst="rect">
            <a:avLst/>
          </a:prstGeom>
          <a:noFill/>
          <a:ln/>
        </p:spPr>
        <p:txBody>
          <a:bodyPr wrap="square" lIns="0" tIns="0" rIns="0" bIns="0" rtlCol="0" anchor="t"/>
          <a:lstStyle/>
          <a:p>
            <a:pPr marL="0" indent="0" algn="l">
              <a:lnSpc>
                <a:spcPts val="2700"/>
              </a:lnSpc>
              <a:buNone/>
            </a:pPr>
            <a:r>
              <a:rPr lang="en-US" sz="1750" dirty="0">
                <a:solidFill>
                  <a:srgbClr val="D7E5D8"/>
                </a:solidFill>
                <a:latin typeface="Syne" pitchFamily="34" charset="0"/>
                <a:ea typeface="Syne" pitchFamily="34" charset="-122"/>
                <a:cs typeface="Syne" pitchFamily="34" charset="-120"/>
              </a:rPr>
              <a:t>It cannot determine whether misinformation is deliberate disinformation or accidental error.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903</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Syne Extra Bold</vt:lpstr>
      <vt:lpstr>Arial</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Vignesh P C</cp:lastModifiedBy>
  <cp:revision>2</cp:revision>
  <dcterms:created xsi:type="dcterms:W3CDTF">2026-02-03T17:18:27Z</dcterms:created>
  <dcterms:modified xsi:type="dcterms:W3CDTF">2026-02-03T17:39:15Z</dcterms:modified>
</cp:coreProperties>
</file>